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60" r:id="rId5"/>
    <p:sldId id="261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62" r:id="rId16"/>
    <p:sldId id="272" r:id="rId17"/>
    <p:sldId id="273" r:id="rId18"/>
    <p:sldId id="274" r:id="rId19"/>
    <p:sldId id="275" r:id="rId20"/>
    <p:sldId id="276" r:id="rId21"/>
    <p:sldId id="277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B4C71EC6-210F-42DE-9C53-41977AD35B3D}" type="datetimeFigureOut">
              <a:rPr lang="ru-RU" smtClean="0"/>
              <a:t>23.03.2020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Объект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23.03.2020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vk.com/yar_volonter" TargetMode="Externa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Направления волонтерской </a:t>
            </a:r>
            <a:r>
              <a:rPr lang="ru-RU" dirty="0" smtClean="0"/>
              <a:t>деятельности </a:t>
            </a:r>
            <a:r>
              <a:rPr lang="ru-RU" dirty="0"/>
              <a:t>и их </a:t>
            </a:r>
            <a:r>
              <a:rPr lang="ru-RU" dirty="0" smtClean="0"/>
              <a:t>реализация</a:t>
            </a:r>
            <a:r>
              <a:rPr lang="ru-RU" dirty="0"/>
              <a:t> 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1905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373187"/>
            <a:ext cx="8229600" cy="4629150"/>
          </a:xfr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874" l="0" r="96125">
                        <a14:foregroundMark x1="34500" y1="13131" x2="31375" y2="3409"/>
                        <a14:foregroundMark x1="33875" y1="15657" x2="30750" y2="11111"/>
                        <a14:foregroundMark x1="65375" y1="18308" x2="74250" y2="5303"/>
                        <a14:foregroundMark x1="81375" y1="46086" x2="95500" y2="41540"/>
                        <a14:foregroundMark x1="68500" y1="73990" x2="81375" y2="83081"/>
                        <a14:foregroundMark x1="55000" y1="84343" x2="35875" y2="86237"/>
                        <a14:foregroundMark x1="38375" y1="89520" x2="47375" y2="92172"/>
                        <a14:foregroundMark x1="46125" y1="95328" x2="41000" y2="95960"/>
                        <a14:foregroundMark x1="7625" y1="70076" x2="19750" y2="64899"/>
                        <a14:foregroundMark x1="11500" y1="38384" x2="500" y2="31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5601135"/>
            <a:ext cx="1224136" cy="1211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480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373187"/>
            <a:ext cx="8229600" cy="4629150"/>
          </a:xfr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874" l="0" r="96125">
                        <a14:foregroundMark x1="34500" y1="13131" x2="31375" y2="3409"/>
                        <a14:foregroundMark x1="33875" y1="15657" x2="30750" y2="11111"/>
                        <a14:foregroundMark x1="65375" y1="18308" x2="74250" y2="5303"/>
                        <a14:foregroundMark x1="81375" y1="46086" x2="95500" y2="41540"/>
                        <a14:foregroundMark x1="68500" y1="73990" x2="81375" y2="83081"/>
                        <a14:foregroundMark x1="55000" y1="84343" x2="35875" y2="86237"/>
                        <a14:foregroundMark x1="38375" y1="89520" x2="47375" y2="92172"/>
                        <a14:foregroundMark x1="46125" y1="95328" x2="41000" y2="95960"/>
                        <a14:foregroundMark x1="7625" y1="70076" x2="19750" y2="64899"/>
                        <a14:foregroundMark x1="11500" y1="38384" x2="500" y2="31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5601135"/>
            <a:ext cx="1224136" cy="1211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318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373187"/>
            <a:ext cx="8229600" cy="4629150"/>
          </a:xfr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874" l="0" r="96125">
                        <a14:foregroundMark x1="34500" y1="13131" x2="31375" y2="3409"/>
                        <a14:foregroundMark x1="33875" y1="15657" x2="30750" y2="11111"/>
                        <a14:foregroundMark x1="65375" y1="18308" x2="74250" y2="5303"/>
                        <a14:foregroundMark x1="81375" y1="46086" x2="95500" y2="41540"/>
                        <a14:foregroundMark x1="68500" y1="73990" x2="81375" y2="83081"/>
                        <a14:foregroundMark x1="55000" y1="84343" x2="35875" y2="86237"/>
                        <a14:foregroundMark x1="38375" y1="89520" x2="47375" y2="92172"/>
                        <a14:foregroundMark x1="46125" y1="95328" x2="41000" y2="95960"/>
                        <a14:foregroundMark x1="7625" y1="70076" x2="19750" y2="64899"/>
                        <a14:foregroundMark x1="11500" y1="38384" x2="500" y2="31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5601135"/>
            <a:ext cx="1224136" cy="1211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286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373187"/>
            <a:ext cx="8229600" cy="4629150"/>
          </a:xfr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874" l="0" r="96125">
                        <a14:foregroundMark x1="34500" y1="13131" x2="31375" y2="3409"/>
                        <a14:foregroundMark x1="33875" y1="15657" x2="30750" y2="11111"/>
                        <a14:foregroundMark x1="65375" y1="18308" x2="74250" y2="5303"/>
                        <a14:foregroundMark x1="81375" y1="46086" x2="95500" y2="41540"/>
                        <a14:foregroundMark x1="68500" y1="73990" x2="81375" y2="83081"/>
                        <a14:foregroundMark x1="55000" y1="84343" x2="35875" y2="86237"/>
                        <a14:foregroundMark x1="38375" y1="89520" x2="47375" y2="92172"/>
                        <a14:foregroundMark x1="46125" y1="95328" x2="41000" y2="95960"/>
                        <a14:foregroundMark x1="7625" y1="70076" x2="19750" y2="64899"/>
                        <a14:foregroundMark x1="11500" y1="38384" x2="500" y2="31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5601135"/>
            <a:ext cx="1224136" cy="1211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545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373187"/>
            <a:ext cx="8229600" cy="4629150"/>
          </a:xfr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874" l="0" r="96125">
                        <a14:foregroundMark x1="34500" y1="13131" x2="31375" y2="3409"/>
                        <a14:foregroundMark x1="33875" y1="15657" x2="30750" y2="11111"/>
                        <a14:foregroundMark x1="65375" y1="18308" x2="74250" y2="5303"/>
                        <a14:foregroundMark x1="81375" y1="46086" x2="95500" y2="41540"/>
                        <a14:foregroundMark x1="68500" y1="73990" x2="81375" y2="83081"/>
                        <a14:foregroundMark x1="55000" y1="84343" x2="35875" y2="86237"/>
                        <a14:foregroundMark x1="38375" y1="89520" x2="47375" y2="92172"/>
                        <a14:foregroundMark x1="46125" y1="95328" x2="41000" y2="95960"/>
                        <a14:foregroundMark x1="7625" y1="70076" x2="19750" y2="64899"/>
                        <a14:foregroundMark x1="11500" y1="38384" x2="500" y2="31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5601135"/>
            <a:ext cx="1224136" cy="1211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162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ВОЛОНТЁРСТВО В ЯО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1996 год – старт формирования волонтерского движения в Ярославской области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ГАУ ЯО «Дворец Молодежи»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региональный оператор по вовлечению молодёжи в  волонтёрскую деятельности.</a:t>
            </a:r>
          </a:p>
          <a:p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Муниципальные операторы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специалисты органов по делам молодёжи, социальных учреждений молодёжи. 19 муниципальных районов и городских округов.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874" l="0" r="96125">
                        <a14:foregroundMark x1="34500" y1="13131" x2="31375" y2="3409"/>
                        <a14:foregroundMark x1="33875" y1="15657" x2="30750" y2="11111"/>
                        <a14:foregroundMark x1="65375" y1="18308" x2="74250" y2="5303"/>
                        <a14:foregroundMark x1="81375" y1="46086" x2="95500" y2="41540"/>
                        <a14:foregroundMark x1="68500" y1="73990" x2="81375" y2="83081"/>
                        <a14:foregroundMark x1="55000" y1="84343" x2="35875" y2="86237"/>
                        <a14:foregroundMark x1="38375" y1="89520" x2="47375" y2="92172"/>
                        <a14:foregroundMark x1="46125" y1="95328" x2="41000" y2="95960"/>
                        <a14:foregroundMark x1="7625" y1="70076" x2="19750" y2="64899"/>
                        <a14:foregroundMark x1="11500" y1="38384" x2="500" y2="31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9378" y="5301208"/>
            <a:ext cx="1527118" cy="1511721"/>
          </a:xfrm>
          <a:prstGeom prst="rect">
            <a:avLst/>
          </a:prstGeom>
        </p:spPr>
      </p:pic>
      <p:pic>
        <p:nvPicPr>
          <p:cNvPr id="5" name="Рисунок 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72" y="4797152"/>
            <a:ext cx="2088232" cy="1584176"/>
          </a:xfrm>
          <a:prstGeom prst="rect">
            <a:avLst/>
          </a:prstGeom>
          <a:noFill/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2380" y="4593109"/>
            <a:ext cx="2054291" cy="1992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536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Задачи Центра развития добровольчества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Координация действий муниципальных операторов</a:t>
            </a: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Оформление и выдача личных книжек волонтёра</a:t>
            </a: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Информационное сопровождение волонтёрского движения</a:t>
            </a: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Мотивационные мероприятия</a:t>
            </a: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Обучающие мероприятия и методическое сопровождение</a:t>
            </a: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Поддержка наиболее активных граждан, принимающих участие в волонтёрском движении</a:t>
            </a: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Вовлечение молодёжи в различные направления волонтёрской детальности</a:t>
            </a: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Поддержка молодёжных добровольческих инициатив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874" l="0" r="96125">
                        <a14:foregroundMark x1="34500" y1="13131" x2="31375" y2="3409"/>
                        <a14:foregroundMark x1="33875" y1="15657" x2="30750" y2="11111"/>
                        <a14:foregroundMark x1="65375" y1="18308" x2="74250" y2="5303"/>
                        <a14:foregroundMark x1="81375" y1="46086" x2="95500" y2="41540"/>
                        <a14:foregroundMark x1="68500" y1="73990" x2="81375" y2="83081"/>
                        <a14:foregroundMark x1="55000" y1="84343" x2="35875" y2="86237"/>
                        <a14:foregroundMark x1="38375" y1="89520" x2="47375" y2="92172"/>
                        <a14:foregroundMark x1="46125" y1="95328" x2="41000" y2="95960"/>
                        <a14:foregroundMark x1="7625" y1="70076" x2="19750" y2="64899"/>
                        <a14:foregroundMark x1="11500" y1="38384" x2="500" y2="31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2708920"/>
            <a:ext cx="1527118" cy="1511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784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Примеры мероприятий (организаций) направлений 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Событийное 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ru-RU" dirty="0"/>
              <a:t>Социальное </a:t>
            </a:r>
          </a:p>
        </p:txBody>
      </p:sp>
      <p:sp>
        <p:nvSpPr>
          <p:cNvPr id="8" name="Объект 7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Courier New"/>
              <a:buChar char="o"/>
            </a:pPr>
            <a:r>
              <a:rPr lang="ru-RU" sz="2800" dirty="0">
                <a:latin typeface="Times New Roman"/>
                <a:ea typeface="Calibri"/>
                <a:cs typeface="Times New Roman"/>
              </a:rPr>
              <a:t>Парад студенчества </a:t>
            </a:r>
            <a:endParaRPr lang="ru-RU" sz="2000" dirty="0"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Courier New"/>
              <a:buChar char="o"/>
            </a:pPr>
            <a:r>
              <a:rPr lang="ru-RU" sz="2800" dirty="0">
                <a:latin typeface="Times New Roman"/>
                <a:ea typeface="Calibri"/>
                <a:cs typeface="Times New Roman"/>
              </a:rPr>
              <a:t>Всемирный фестиваль молодёжи и студентов</a:t>
            </a:r>
            <a:endParaRPr lang="ru-RU" sz="2000" dirty="0">
              <a:ea typeface="Calibri"/>
              <a:cs typeface="Times New Roman"/>
            </a:endParaRPr>
          </a:p>
          <a:p>
            <a:endParaRPr lang="ru-RU" dirty="0"/>
          </a:p>
        </p:txBody>
      </p:sp>
      <p:sp>
        <p:nvSpPr>
          <p:cNvPr id="10" name="Объект 9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85000" lnSpcReduction="20000"/>
          </a:bodyPr>
          <a:lstStyle/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Courier New"/>
              <a:buChar char="o"/>
            </a:pPr>
            <a:r>
              <a:rPr lang="ru-RU" sz="2800" dirty="0">
                <a:latin typeface="Times New Roman"/>
                <a:ea typeface="Calibri"/>
                <a:cs typeface="Times New Roman"/>
              </a:rPr>
              <a:t>День пожилого человека</a:t>
            </a:r>
            <a:endParaRPr lang="ru-RU" sz="2000" dirty="0"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Courier New"/>
              <a:buChar char="o"/>
            </a:pPr>
            <a:r>
              <a:rPr lang="ru-RU" sz="2800" dirty="0">
                <a:latin typeface="Times New Roman"/>
                <a:ea typeface="Calibri"/>
                <a:cs typeface="Times New Roman"/>
              </a:rPr>
              <a:t>Комплексная программа по оказанию адресной помощи одиноким пожилым людям «Вместе»</a:t>
            </a:r>
            <a:endParaRPr lang="ru-RU" sz="2000" dirty="0"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Courier New"/>
              <a:buChar char="o"/>
            </a:pPr>
            <a:r>
              <a:rPr lang="ru-RU" sz="2800" dirty="0">
                <a:latin typeface="Times New Roman"/>
                <a:ea typeface="Calibri"/>
                <a:cs typeface="Times New Roman"/>
              </a:rPr>
              <a:t>Фестиваль творчества молодых людей с ограниченными возможностями здоровья «Виктория»</a:t>
            </a:r>
            <a:endParaRPr lang="ru-RU" sz="2000" dirty="0">
              <a:ea typeface="Calibri"/>
              <a:cs typeface="Times New Roman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874" l="0" r="96125">
                        <a14:foregroundMark x1="34500" y1="13131" x2="31375" y2="3409"/>
                        <a14:foregroundMark x1="33875" y1="15657" x2="30750" y2="11111"/>
                        <a14:foregroundMark x1="65375" y1="18308" x2="74250" y2="5303"/>
                        <a14:foregroundMark x1="81375" y1="46086" x2="95500" y2="41540"/>
                        <a14:foregroundMark x1="68500" y1="73990" x2="81375" y2="83081"/>
                        <a14:foregroundMark x1="55000" y1="84343" x2="35875" y2="86237"/>
                        <a14:foregroundMark x1="38375" y1="89520" x2="47375" y2="92172"/>
                        <a14:foregroundMark x1="46125" y1="95328" x2="41000" y2="95960"/>
                        <a14:foregroundMark x1="7625" y1="70076" x2="19750" y2="64899"/>
                        <a14:foregroundMark x1="11500" y1="38384" x2="500" y2="31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9378" y="5301208"/>
            <a:ext cx="1527118" cy="1511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269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Примеры мероприятий (организаций) направлений 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Спортивное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ru-RU" dirty="0"/>
              <a:t>Патриотическое</a:t>
            </a:r>
          </a:p>
        </p:txBody>
      </p:sp>
      <p:sp>
        <p:nvSpPr>
          <p:cNvPr id="7" name="Объект 6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Courier New"/>
              <a:buChar char="o"/>
            </a:pPr>
            <a:r>
              <a:rPr lang="ru-RU" sz="2800" dirty="0">
                <a:latin typeface="Times New Roman"/>
                <a:ea typeface="Calibri"/>
                <a:cs typeface="Times New Roman"/>
              </a:rPr>
              <a:t>Я забег</a:t>
            </a:r>
            <a:endParaRPr lang="ru-RU" sz="2000" dirty="0"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Courier New"/>
              <a:buChar char="o"/>
            </a:pPr>
            <a:r>
              <a:rPr lang="ru-RU" sz="2800" dirty="0">
                <a:latin typeface="Times New Roman"/>
                <a:ea typeface="Calibri"/>
                <a:cs typeface="Times New Roman"/>
              </a:rPr>
              <a:t>Бегом по золотому кольцу </a:t>
            </a:r>
            <a:endParaRPr lang="ru-RU" sz="2000" dirty="0">
              <a:ea typeface="Calibri"/>
              <a:cs typeface="Times New Roman"/>
            </a:endParaRPr>
          </a:p>
          <a:p>
            <a:endParaRPr lang="ru-RU" dirty="0"/>
          </a:p>
        </p:txBody>
      </p:sp>
      <p:sp>
        <p:nvSpPr>
          <p:cNvPr id="9" name="Объект 8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Courier New"/>
              <a:buChar char="o"/>
            </a:pPr>
            <a:r>
              <a:rPr lang="ru-RU" sz="2800" dirty="0">
                <a:latin typeface="Times New Roman"/>
                <a:ea typeface="Calibri"/>
                <a:cs typeface="Times New Roman"/>
              </a:rPr>
              <a:t>Патриот гражданин воин</a:t>
            </a:r>
            <a:endParaRPr lang="ru-RU" sz="2000" dirty="0"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Courier New"/>
              <a:buChar char="o"/>
            </a:pPr>
            <a:r>
              <a:rPr lang="ru-RU" sz="2800" dirty="0">
                <a:latin typeface="Times New Roman"/>
                <a:ea typeface="Calibri"/>
                <a:cs typeface="Times New Roman"/>
              </a:rPr>
              <a:t>Свеча памяти </a:t>
            </a:r>
            <a:endParaRPr lang="ru-RU" sz="2000" dirty="0"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Courier New"/>
              <a:buChar char="o"/>
            </a:pPr>
            <a:r>
              <a:rPr lang="ru-RU" sz="2800" dirty="0">
                <a:latin typeface="Times New Roman"/>
                <a:ea typeface="Calibri"/>
                <a:cs typeface="Times New Roman"/>
              </a:rPr>
              <a:t>Красная гвоздика </a:t>
            </a:r>
            <a:endParaRPr lang="ru-RU" sz="2000" dirty="0"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Courier New"/>
              <a:buChar char="o"/>
            </a:pPr>
            <a:r>
              <a:rPr lang="ru-RU" sz="2800" dirty="0">
                <a:latin typeface="Times New Roman"/>
                <a:ea typeface="Calibri"/>
                <a:cs typeface="Times New Roman"/>
              </a:rPr>
              <a:t>Весна 45 года </a:t>
            </a:r>
            <a:endParaRPr lang="ru-RU" sz="2000" dirty="0">
              <a:ea typeface="Calibri"/>
              <a:cs typeface="Times New Roman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874" l="0" r="96125">
                        <a14:foregroundMark x1="34500" y1="13131" x2="31375" y2="3409"/>
                        <a14:foregroundMark x1="33875" y1="15657" x2="30750" y2="11111"/>
                        <a14:foregroundMark x1="65375" y1="18308" x2="74250" y2="5303"/>
                        <a14:foregroundMark x1="81375" y1="46086" x2="95500" y2="41540"/>
                        <a14:foregroundMark x1="68500" y1="73990" x2="81375" y2="83081"/>
                        <a14:foregroundMark x1="55000" y1="84343" x2="35875" y2="86237"/>
                        <a14:foregroundMark x1="38375" y1="89520" x2="47375" y2="92172"/>
                        <a14:foregroundMark x1="46125" y1="95328" x2="41000" y2="95960"/>
                        <a14:foregroundMark x1="7625" y1="70076" x2="19750" y2="64899"/>
                        <a14:foregroundMark x1="11500" y1="38384" x2="500" y2="31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9378" y="5301208"/>
            <a:ext cx="1527118" cy="1511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955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Примеры мероприятий (организаций) направлений 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Профилактическое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ru-RU" dirty="0"/>
              <a:t>Экологическое </a:t>
            </a:r>
          </a:p>
        </p:txBody>
      </p:sp>
      <p:sp>
        <p:nvSpPr>
          <p:cNvPr id="7" name="Объект 6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Courier New"/>
              <a:buChar char="o"/>
            </a:pPr>
            <a:r>
              <a:rPr lang="ru-RU" sz="2800" dirty="0">
                <a:latin typeface="Times New Roman"/>
                <a:ea typeface="Calibri"/>
                <a:cs typeface="Times New Roman"/>
              </a:rPr>
              <a:t>Спеши жить </a:t>
            </a:r>
            <a:endParaRPr lang="ru-RU" sz="2000" dirty="0"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Courier New"/>
              <a:buChar char="o"/>
            </a:pPr>
            <a:r>
              <a:rPr lang="ru-RU" sz="2800" dirty="0">
                <a:latin typeface="Times New Roman"/>
                <a:ea typeface="Calibri"/>
                <a:cs typeface="Times New Roman"/>
              </a:rPr>
              <a:t>Тебе решать </a:t>
            </a:r>
            <a:endParaRPr lang="ru-RU" sz="2000" dirty="0"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Courier New"/>
              <a:buChar char="o"/>
            </a:pPr>
            <a:r>
              <a:rPr lang="ru-RU" sz="2800" dirty="0">
                <a:latin typeface="Times New Roman"/>
                <a:ea typeface="Calibri"/>
                <a:cs typeface="Times New Roman"/>
              </a:rPr>
              <a:t>Зажигай</a:t>
            </a:r>
            <a:endParaRPr lang="ru-RU" sz="2000" dirty="0">
              <a:ea typeface="Calibri"/>
              <a:cs typeface="Times New Roman"/>
            </a:endParaRPr>
          </a:p>
          <a:p>
            <a:endParaRPr lang="ru-RU" dirty="0"/>
          </a:p>
        </p:txBody>
      </p:sp>
      <p:sp>
        <p:nvSpPr>
          <p:cNvPr id="9" name="Объект 8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Courier New"/>
              <a:buChar char="o"/>
            </a:pPr>
            <a:r>
              <a:rPr lang="ru-RU" sz="2800" dirty="0">
                <a:latin typeface="Times New Roman"/>
                <a:ea typeface="Calibri"/>
                <a:cs typeface="Times New Roman"/>
              </a:rPr>
              <a:t>Яр-</a:t>
            </a:r>
            <a:r>
              <a:rPr lang="ru-RU" sz="2800" dirty="0" err="1">
                <a:latin typeface="Times New Roman"/>
                <a:ea typeface="Calibri"/>
                <a:cs typeface="Times New Roman"/>
              </a:rPr>
              <a:t>экомобиль</a:t>
            </a:r>
            <a:r>
              <a:rPr lang="ru-RU" sz="2800" dirty="0">
                <a:latin typeface="Times New Roman"/>
                <a:ea typeface="Calibri"/>
                <a:cs typeface="Times New Roman"/>
              </a:rPr>
              <a:t> </a:t>
            </a:r>
            <a:endParaRPr lang="ru-RU" sz="2000" dirty="0"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Courier New"/>
              <a:buChar char="o"/>
            </a:pPr>
            <a:r>
              <a:rPr lang="ru-RU" sz="2800" dirty="0">
                <a:latin typeface="Times New Roman"/>
                <a:ea typeface="Calibri"/>
                <a:cs typeface="Times New Roman"/>
              </a:rPr>
              <a:t>Добрые крышечки</a:t>
            </a:r>
            <a:endParaRPr lang="ru-RU" sz="2000" dirty="0">
              <a:ea typeface="Calibri"/>
              <a:cs typeface="Times New Roman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874" l="0" r="96125">
                        <a14:foregroundMark x1="34500" y1="13131" x2="31375" y2="3409"/>
                        <a14:foregroundMark x1="33875" y1="15657" x2="30750" y2="11111"/>
                        <a14:foregroundMark x1="65375" y1="18308" x2="74250" y2="5303"/>
                        <a14:foregroundMark x1="81375" y1="46086" x2="95500" y2="41540"/>
                        <a14:foregroundMark x1="68500" y1="73990" x2="81375" y2="83081"/>
                        <a14:foregroundMark x1="55000" y1="84343" x2="35875" y2="86237"/>
                        <a14:foregroundMark x1="38375" y1="89520" x2="47375" y2="92172"/>
                        <a14:foregroundMark x1="46125" y1="95328" x2="41000" y2="95960"/>
                        <a14:foregroundMark x1="7625" y1="70076" x2="19750" y2="64899"/>
                        <a14:foregroundMark x1="11500" y1="38384" x2="500" y2="31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9378" y="5301208"/>
            <a:ext cx="1527118" cy="1511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870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КТО ТАКОЙ ВОЛОНТЁР?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Волонтер — это человек,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который добровольно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безвозмездно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занимается организованной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общественно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полезной деятельностью.</a:t>
            </a: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Волонтеры- это физические лица, осуществляющие: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сознательную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добровольную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безвозмездную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деятельность, направленную на бескорыстное оказание социально значимых услуг на благо других.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874" l="0" r="96125">
                        <a14:foregroundMark x1="34500" y1="13131" x2="31375" y2="3409"/>
                        <a14:foregroundMark x1="33875" y1="15657" x2="30750" y2="11111"/>
                        <a14:foregroundMark x1="65375" y1="18308" x2="74250" y2="5303"/>
                        <a14:foregroundMark x1="81375" y1="46086" x2="95500" y2="41540"/>
                        <a14:foregroundMark x1="68500" y1="73990" x2="81375" y2="83081"/>
                        <a14:foregroundMark x1="55000" y1="84343" x2="35875" y2="86237"/>
                        <a14:foregroundMark x1="38375" y1="89520" x2="47375" y2="92172"/>
                        <a14:foregroundMark x1="46125" y1="95328" x2="41000" y2="95960"/>
                        <a14:foregroundMark x1="7625" y1="70076" x2="19750" y2="64899"/>
                        <a14:foregroundMark x1="11500" y1="38384" x2="500" y2="31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9378" y="5301208"/>
            <a:ext cx="1527118" cy="1511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451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Информационное сопровождение волонтёрского движения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/>
              <a:buChar char=""/>
            </a:pPr>
            <a:r>
              <a:rPr lang="ru-RU" sz="2800" u="sng" dirty="0">
                <a:solidFill>
                  <a:srgbClr val="0000FF"/>
                </a:solidFill>
                <a:latin typeface="Times New Roman"/>
                <a:ea typeface="Calibri"/>
                <a:cs typeface="Times New Roman"/>
                <a:hlinkClick r:id="rId2"/>
              </a:rPr>
              <a:t>https://vk.com/yar_volonter</a:t>
            </a:r>
            <a:endParaRPr lang="ru-RU" sz="2000" dirty="0"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/>
              <a:buChar char=""/>
            </a:pPr>
            <a:r>
              <a:rPr lang="ru-RU" sz="2800" dirty="0">
                <a:latin typeface="Times New Roman"/>
                <a:ea typeface="Calibri"/>
                <a:cs typeface="Times New Roman"/>
              </a:rPr>
              <a:t>Волонтер76.рф</a:t>
            </a:r>
            <a:endParaRPr lang="ru-RU" sz="2000" dirty="0"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Wingdings"/>
              <a:buChar char=""/>
            </a:pPr>
            <a:r>
              <a:rPr lang="ru-RU" sz="2800" dirty="0">
                <a:latin typeface="Times New Roman"/>
                <a:ea typeface="Calibri"/>
                <a:cs typeface="Times New Roman"/>
              </a:rPr>
              <a:t>ЕИС «Добровольцы России»</a:t>
            </a:r>
            <a:endParaRPr lang="ru-RU" sz="2000" dirty="0">
              <a:ea typeface="Calibri"/>
              <a:cs typeface="Times New Roman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874" l="0" r="96125">
                        <a14:foregroundMark x1="34500" y1="13131" x2="31375" y2="3409"/>
                        <a14:foregroundMark x1="33875" y1="15657" x2="30750" y2="11111"/>
                        <a14:foregroundMark x1="65375" y1="18308" x2="74250" y2="5303"/>
                        <a14:foregroundMark x1="81375" y1="46086" x2="95500" y2="41540"/>
                        <a14:foregroundMark x1="68500" y1="73990" x2="81375" y2="83081"/>
                        <a14:foregroundMark x1="55000" y1="84343" x2="35875" y2="86237"/>
                        <a14:foregroundMark x1="38375" y1="89520" x2="47375" y2="92172"/>
                        <a14:foregroundMark x1="46125" y1="95328" x2="41000" y2="95960"/>
                        <a14:foregroundMark x1="7625" y1="70076" x2="19750" y2="64899"/>
                        <a14:foregroundMark x1="11500" y1="38384" x2="500" y2="31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9378" y="5301208"/>
            <a:ext cx="1527118" cy="1511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159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Инструкция по получению личной книжки волонтера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pPr marL="228600">
              <a:lnSpc>
                <a:spcPct val="115000"/>
              </a:lnSpc>
              <a:spcAft>
                <a:spcPts val="1000"/>
              </a:spcAft>
            </a:pPr>
            <a:r>
              <a:rPr lang="ru-RU" sz="2800" dirty="0">
                <a:latin typeface="Times New Roman"/>
                <a:ea typeface="Calibri"/>
                <a:cs typeface="Times New Roman"/>
              </a:rPr>
              <a:t>1. Зайди на наш сайт: https://волонтер76.рф/lichnaya-knizhka-volontera/;</a:t>
            </a:r>
            <a:endParaRPr lang="ru-RU" sz="2000" dirty="0">
              <a:ea typeface="Calibri"/>
              <a:cs typeface="Times New Roman"/>
            </a:endParaRPr>
          </a:p>
          <a:p>
            <a:pPr marL="228600">
              <a:lnSpc>
                <a:spcPct val="115000"/>
              </a:lnSpc>
              <a:spcAft>
                <a:spcPts val="1000"/>
              </a:spcAft>
            </a:pPr>
            <a:r>
              <a:rPr lang="ru-RU" sz="2800" dirty="0">
                <a:latin typeface="Times New Roman"/>
                <a:ea typeface="Calibri"/>
                <a:cs typeface="Times New Roman"/>
              </a:rPr>
              <a:t>2. Заполни регистрационную форму на получение личной книжки волонтера;</a:t>
            </a:r>
            <a:endParaRPr lang="ru-RU" sz="2000" dirty="0">
              <a:ea typeface="Calibri"/>
              <a:cs typeface="Times New Roman"/>
            </a:endParaRPr>
          </a:p>
          <a:p>
            <a:pPr marL="228600">
              <a:lnSpc>
                <a:spcPct val="115000"/>
              </a:lnSpc>
              <a:spcAft>
                <a:spcPts val="1000"/>
              </a:spcAft>
            </a:pPr>
            <a:r>
              <a:rPr lang="ru-RU" sz="2800" dirty="0">
                <a:latin typeface="Times New Roman"/>
                <a:ea typeface="Calibri"/>
                <a:cs typeface="Times New Roman"/>
              </a:rPr>
              <a:t>3. Подпиши заявление у родителей, если тебе от 14 до 17 лет; подпиши заявление самостоятельно, если тебе от 18 до 30 лет;</a:t>
            </a:r>
            <a:endParaRPr lang="ru-RU" sz="2000" dirty="0">
              <a:ea typeface="Calibri"/>
              <a:cs typeface="Times New Roman"/>
            </a:endParaRPr>
          </a:p>
          <a:p>
            <a:pPr marL="228600">
              <a:lnSpc>
                <a:spcPct val="115000"/>
              </a:lnSpc>
              <a:spcAft>
                <a:spcPts val="1000"/>
              </a:spcAft>
            </a:pPr>
            <a:r>
              <a:rPr lang="ru-RU" sz="2800" dirty="0">
                <a:latin typeface="Times New Roman"/>
                <a:ea typeface="Calibri"/>
                <a:cs typeface="Times New Roman"/>
              </a:rPr>
              <a:t>4. Отправляйся в пункт приема документов в твоём муниципальном районе/городском округе (или по месту проживания) вместе с заявлением. При этом не забудь прихватить фотографию 3х4 (как на паспорт);</a:t>
            </a:r>
            <a:endParaRPr lang="ru-RU" sz="2000" dirty="0">
              <a:ea typeface="Calibri"/>
              <a:cs typeface="Times New Roman"/>
            </a:endParaRPr>
          </a:p>
          <a:p>
            <a:pPr marL="228600">
              <a:lnSpc>
                <a:spcPct val="115000"/>
              </a:lnSpc>
              <a:spcAft>
                <a:spcPts val="1000"/>
              </a:spcAft>
            </a:pPr>
            <a:r>
              <a:rPr lang="ru-RU" sz="2800" dirty="0">
                <a:latin typeface="Times New Roman"/>
                <a:ea typeface="Calibri"/>
                <a:cs typeface="Times New Roman"/>
              </a:rPr>
              <a:t>4. Жди уведомления о готовности Личной книжки волонтёра;</a:t>
            </a:r>
            <a:endParaRPr lang="ru-RU" sz="2000" dirty="0">
              <a:ea typeface="Calibri"/>
              <a:cs typeface="Times New Roman"/>
            </a:endParaRPr>
          </a:p>
          <a:p>
            <a:pPr marL="228600">
              <a:lnSpc>
                <a:spcPct val="115000"/>
              </a:lnSpc>
              <a:spcAft>
                <a:spcPts val="1000"/>
              </a:spcAft>
            </a:pPr>
            <a:r>
              <a:rPr lang="ru-RU" sz="2800" dirty="0">
                <a:latin typeface="Times New Roman"/>
                <a:ea typeface="Calibri"/>
                <a:cs typeface="Times New Roman"/>
              </a:rPr>
              <a:t>5. Готово! </a:t>
            </a:r>
            <a:r>
              <a:rPr lang="ru-RU" sz="2800">
                <a:latin typeface="Times New Roman"/>
                <a:ea typeface="Calibri"/>
                <a:cs typeface="Times New Roman"/>
              </a:rPr>
              <a:t>Теперь все свои добрые поступки ты можешь записывать сюда</a:t>
            </a:r>
            <a:endParaRPr lang="ru-RU" sz="2000">
              <a:ea typeface="Calibri"/>
              <a:cs typeface="Times New Roman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874" l="0" r="96125">
                        <a14:foregroundMark x1="34500" y1="13131" x2="31375" y2="3409"/>
                        <a14:foregroundMark x1="33875" y1="15657" x2="30750" y2="11111"/>
                        <a14:foregroundMark x1="65375" y1="18308" x2="74250" y2="5303"/>
                        <a14:foregroundMark x1="81375" y1="46086" x2="95500" y2="41540"/>
                        <a14:foregroundMark x1="68500" y1="73990" x2="81375" y2="83081"/>
                        <a14:foregroundMark x1="55000" y1="84343" x2="35875" y2="86237"/>
                        <a14:foregroundMark x1="38375" y1="89520" x2="47375" y2="92172"/>
                        <a14:foregroundMark x1="46125" y1="95328" x2="41000" y2="95960"/>
                        <a14:foregroundMark x1="7625" y1="70076" x2="19750" y2="64899"/>
                        <a14:foregroundMark x1="11500" y1="38384" x2="500" y2="31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9378" y="5301208"/>
            <a:ext cx="1527118" cy="1511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793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СТАТУС ВОЛОНТЕРА В ЗАКОНОДАТЕЛЬСТВЕ РФ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недавнего времени статус добровольческой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 в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законодательстве не был четко определен.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усложняло взаимодействие волонтеров, волонтерских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организаций 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органов власти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 изменилось, когда вступил в силу новый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 о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благотворительности и добровольчестве.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874" l="0" r="96125">
                        <a14:foregroundMark x1="34500" y1="13131" x2="31375" y2="3409"/>
                        <a14:foregroundMark x1="33875" y1="15657" x2="30750" y2="11111"/>
                        <a14:foregroundMark x1="65375" y1="18308" x2="74250" y2="5303"/>
                        <a14:foregroundMark x1="81375" y1="46086" x2="95500" y2="41540"/>
                        <a14:foregroundMark x1="68500" y1="73990" x2="81375" y2="83081"/>
                        <a14:foregroundMark x1="55000" y1="84343" x2="35875" y2="86237"/>
                        <a14:foregroundMark x1="38375" y1="89520" x2="47375" y2="92172"/>
                        <a14:foregroundMark x1="46125" y1="95328" x2="41000" y2="95960"/>
                        <a14:foregroundMark x1="7625" y1="70076" x2="19750" y2="64899"/>
                        <a14:foregroundMark x1="11500" y1="38384" x2="500" y2="31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9378" y="5301208"/>
            <a:ext cx="1527118" cy="1511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623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052736"/>
            <a:ext cx="8445624" cy="4750664"/>
          </a:xfr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874" l="0" r="96125">
                        <a14:foregroundMark x1="34500" y1="13131" x2="31375" y2="3409"/>
                        <a14:foregroundMark x1="33875" y1="15657" x2="30750" y2="11111"/>
                        <a14:foregroundMark x1="65375" y1="18308" x2="74250" y2="5303"/>
                        <a14:foregroundMark x1="81375" y1="46086" x2="95500" y2="41540"/>
                        <a14:foregroundMark x1="68500" y1="73990" x2="81375" y2="83081"/>
                        <a14:foregroundMark x1="55000" y1="84343" x2="35875" y2="86237"/>
                        <a14:foregroundMark x1="38375" y1="89520" x2="47375" y2="92172"/>
                        <a14:foregroundMark x1="46125" y1="95328" x2="41000" y2="95960"/>
                        <a14:foregroundMark x1="7625" y1="70076" x2="19750" y2="64899"/>
                        <a14:foregroundMark x1="11500" y1="38384" x2="500" y2="31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5601135"/>
            <a:ext cx="1224136" cy="1211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169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373187"/>
            <a:ext cx="8229600" cy="4629150"/>
          </a:xfr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874" l="0" r="96125">
                        <a14:foregroundMark x1="34500" y1="13131" x2="31375" y2="3409"/>
                        <a14:foregroundMark x1="33875" y1="15657" x2="30750" y2="11111"/>
                        <a14:foregroundMark x1="65375" y1="18308" x2="74250" y2="5303"/>
                        <a14:foregroundMark x1="81375" y1="46086" x2="95500" y2="41540"/>
                        <a14:foregroundMark x1="68500" y1="73990" x2="81375" y2="83081"/>
                        <a14:foregroundMark x1="55000" y1="84343" x2="35875" y2="86237"/>
                        <a14:foregroundMark x1="38375" y1="89520" x2="47375" y2="92172"/>
                        <a14:foregroundMark x1="46125" y1="95328" x2="41000" y2="95960"/>
                        <a14:foregroundMark x1="7625" y1="70076" x2="19750" y2="64899"/>
                        <a14:foregroundMark x1="11500" y1="38384" x2="500" y2="31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1188" y="5346279"/>
            <a:ext cx="1527118" cy="1511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59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373187"/>
            <a:ext cx="8229600" cy="4629150"/>
          </a:xfr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874" l="0" r="96125">
                        <a14:foregroundMark x1="34500" y1="13131" x2="31375" y2="3409"/>
                        <a14:foregroundMark x1="33875" y1="15657" x2="30750" y2="11111"/>
                        <a14:foregroundMark x1="65375" y1="18308" x2="74250" y2="5303"/>
                        <a14:foregroundMark x1="81375" y1="46086" x2="95500" y2="41540"/>
                        <a14:foregroundMark x1="68500" y1="73990" x2="81375" y2="83081"/>
                        <a14:foregroundMark x1="55000" y1="84343" x2="35875" y2="86237"/>
                        <a14:foregroundMark x1="38375" y1="89520" x2="47375" y2="92172"/>
                        <a14:foregroundMark x1="46125" y1="95328" x2="41000" y2="95960"/>
                        <a14:foregroundMark x1="7625" y1="70076" x2="19750" y2="64899"/>
                        <a14:foregroundMark x1="11500" y1="38384" x2="500" y2="31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5601135"/>
            <a:ext cx="1224136" cy="1211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817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373187"/>
            <a:ext cx="8229600" cy="4629150"/>
          </a:xfr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874" l="0" r="96125">
                        <a14:foregroundMark x1="34500" y1="13131" x2="31375" y2="3409"/>
                        <a14:foregroundMark x1="33875" y1="15657" x2="30750" y2="11111"/>
                        <a14:foregroundMark x1="65375" y1="18308" x2="74250" y2="5303"/>
                        <a14:foregroundMark x1="81375" y1="46086" x2="95500" y2="41540"/>
                        <a14:foregroundMark x1="68500" y1="73990" x2="81375" y2="83081"/>
                        <a14:foregroundMark x1="55000" y1="84343" x2="35875" y2="86237"/>
                        <a14:foregroundMark x1="38375" y1="89520" x2="47375" y2="92172"/>
                        <a14:foregroundMark x1="46125" y1="95328" x2="41000" y2="95960"/>
                        <a14:foregroundMark x1="7625" y1="70076" x2="19750" y2="64899"/>
                        <a14:foregroundMark x1="11500" y1="38384" x2="500" y2="31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5601135"/>
            <a:ext cx="1224136" cy="1211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124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373187"/>
            <a:ext cx="8229600" cy="4629150"/>
          </a:xfr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874" l="0" r="96125">
                        <a14:foregroundMark x1="34500" y1="13131" x2="31375" y2="3409"/>
                        <a14:foregroundMark x1="33875" y1="15657" x2="30750" y2="11111"/>
                        <a14:foregroundMark x1="65375" y1="18308" x2="74250" y2="5303"/>
                        <a14:foregroundMark x1="81375" y1="46086" x2="95500" y2="41540"/>
                        <a14:foregroundMark x1="68500" y1="73990" x2="81375" y2="83081"/>
                        <a14:foregroundMark x1="55000" y1="84343" x2="35875" y2="86237"/>
                        <a14:foregroundMark x1="38375" y1="89520" x2="47375" y2="92172"/>
                        <a14:foregroundMark x1="46125" y1="95328" x2="41000" y2="95960"/>
                        <a14:foregroundMark x1="7625" y1="70076" x2="19750" y2="64899"/>
                        <a14:foregroundMark x1="11500" y1="38384" x2="500" y2="31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5601135"/>
            <a:ext cx="1224136" cy="1211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042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373187"/>
            <a:ext cx="8229600" cy="4629150"/>
          </a:xfr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874" l="0" r="96125">
                        <a14:foregroundMark x1="34500" y1="13131" x2="31375" y2="3409"/>
                        <a14:foregroundMark x1="33875" y1="15657" x2="30750" y2="11111"/>
                        <a14:foregroundMark x1="65375" y1="18308" x2="74250" y2="5303"/>
                        <a14:foregroundMark x1="81375" y1="46086" x2="95500" y2="41540"/>
                        <a14:foregroundMark x1="68500" y1="73990" x2="81375" y2="83081"/>
                        <a14:foregroundMark x1="55000" y1="84343" x2="35875" y2="86237"/>
                        <a14:foregroundMark x1="38375" y1="89520" x2="47375" y2="92172"/>
                        <a14:foregroundMark x1="46125" y1="95328" x2="41000" y2="95960"/>
                        <a14:foregroundMark x1="7625" y1="70076" x2="19750" y2="64899"/>
                        <a14:foregroundMark x1="11500" y1="38384" x2="500" y2="31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5601135"/>
            <a:ext cx="1224136" cy="1211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046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33</TotalTime>
  <Words>392</Words>
  <Application>Microsoft Office PowerPoint</Application>
  <PresentationFormat>Экран (4:3)</PresentationFormat>
  <Paragraphs>63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Начальная</vt:lpstr>
      <vt:lpstr>Направления волонтерской деятельности и их реализация </vt:lpstr>
      <vt:lpstr>КТО ТАКОЙ ВОЛОНТЁР?</vt:lpstr>
      <vt:lpstr>СТАТУС ВОЛОНТЕРА В ЗАКОНОДАТЕЛЬСТВЕ РФ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ВОЛОНТЁРСТВО В ЯО</vt:lpstr>
      <vt:lpstr>Задачи Центра развития добровольчества </vt:lpstr>
      <vt:lpstr>Примеры мероприятий (организаций) направлений </vt:lpstr>
      <vt:lpstr>Примеры мероприятий (организаций) направлений </vt:lpstr>
      <vt:lpstr>Примеры мероприятий (организаций) направлений </vt:lpstr>
      <vt:lpstr>Информационное сопровождение волонтёрского движения</vt:lpstr>
      <vt:lpstr>Инструкция по получению личной книжки волонтера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Направления волонтерской деятельности и их реализация </dc:title>
  <dc:creator>Андреева Мария Юрьевна</dc:creator>
  <cp:lastModifiedBy>Андреева Мария Юрьевна</cp:lastModifiedBy>
  <cp:revision>5</cp:revision>
  <dcterms:created xsi:type="dcterms:W3CDTF">2020-03-23T08:41:46Z</dcterms:created>
  <dcterms:modified xsi:type="dcterms:W3CDTF">2020-03-23T09:16:53Z</dcterms:modified>
</cp:coreProperties>
</file>